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7"/>
  </p:notesMasterIdLst>
  <p:sldIdLst>
    <p:sldId id="256" r:id="rId2"/>
    <p:sldId id="347" r:id="rId3"/>
    <p:sldId id="348" r:id="rId4"/>
    <p:sldId id="350" r:id="rId5"/>
    <p:sldId id="351" r:id="rId6"/>
    <p:sldId id="352" r:id="rId7"/>
    <p:sldId id="353" r:id="rId8"/>
    <p:sldId id="359" r:id="rId9"/>
    <p:sldId id="360" r:id="rId10"/>
    <p:sldId id="354" r:id="rId11"/>
    <p:sldId id="355" r:id="rId12"/>
    <p:sldId id="356" r:id="rId13"/>
    <p:sldId id="357" r:id="rId14"/>
    <p:sldId id="358" r:id="rId15"/>
    <p:sldId id="361" r:id="rId16"/>
    <p:sldId id="362" r:id="rId17"/>
    <p:sldId id="363" r:id="rId18"/>
    <p:sldId id="364" r:id="rId19"/>
    <p:sldId id="365" r:id="rId20"/>
    <p:sldId id="367" r:id="rId21"/>
    <p:sldId id="368" r:id="rId22"/>
    <p:sldId id="369" r:id="rId23"/>
    <p:sldId id="370" r:id="rId24"/>
    <p:sldId id="371" r:id="rId25"/>
    <p:sldId id="320" r:id="rId26"/>
  </p:sldIdLst>
  <p:sldSz cx="9144000" cy="5143500" type="screen16x9"/>
  <p:notesSz cx="6858000" cy="9144000"/>
  <p:embeddedFontLst>
    <p:embeddedFont>
      <p:font typeface="Crimson Text" panose="020B0604020202020204" charset="0"/>
      <p:regular r:id="rId28"/>
      <p:bold r:id="rId29"/>
      <p:italic r:id="rId30"/>
      <p:bold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  <p:embeddedFont>
      <p:font typeface="Vidaloka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8FB2AD-4234-4D93-970B-CCC61F723601}">
  <a:tblStyle styleId="{3D8FB2AD-4234-4D93-970B-CCC61F7236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1" autoAdjust="0"/>
    <p:restoredTop sz="88852" autoAdjust="0"/>
  </p:normalViewPr>
  <p:slideViewPr>
    <p:cSldViewPr snapToGrid="0">
      <p:cViewPr varScale="1">
        <p:scale>
          <a:sx n="104" d="100"/>
          <a:sy n="104" d="100"/>
        </p:scale>
        <p:origin x="5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136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215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936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625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5981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2713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73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21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6757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70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584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679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7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833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9013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712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90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343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188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554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174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87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72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2" r:id="rId3"/>
    <p:sldLayoutId id="2147483695" r:id="rId4"/>
    <p:sldLayoutId id="2147483696" r:id="rId5"/>
    <p:sldLayoutId id="2147483697" r:id="rId6"/>
    <p:sldLayoutId id="2147483698" r:id="rId7"/>
    <p:sldLayoutId id="214748369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dhurimquku/ford-car-price-predi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Ford Car Price Prediction</a:t>
            </a:r>
            <a:endParaRPr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Done By: Toh Kien Yu (2222291)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1004207" y="334175"/>
            <a:ext cx="4616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latin typeface="Vidaloka" panose="020B0604020202020204" charset="0"/>
              </a:rPr>
              <a:t>Branch 1 (fordApplication)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FA81E-4B5F-8973-4EED-27EE6E27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1" y="1321007"/>
            <a:ext cx="3813121" cy="630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10964-3F89-57BA-F134-716EEF71D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80" y="3930824"/>
            <a:ext cx="1238259" cy="409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91674-98C2-AAF9-326D-B507EFAAC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52" y="2146451"/>
            <a:ext cx="1774184" cy="1611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B4E851-940C-DAE5-C0A3-E5A96E04C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115" y="2106301"/>
            <a:ext cx="1977957" cy="17167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4F02BA-DA7A-D1BD-CED9-66A229390DED}"/>
              </a:ext>
            </a:extLst>
          </p:cNvPr>
          <p:cNvSpPr txBox="1"/>
          <p:nvPr/>
        </p:nvSpPr>
        <p:spPr>
          <a:xfrm>
            <a:off x="507181" y="888173"/>
            <a:ext cx="30677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700" u="sng" dirty="0">
                <a:latin typeface="Verdana" panose="020B0604030504040204" pitchFamily="34" charset="0"/>
                <a:ea typeface="Verdana" panose="020B0604030504040204" pitchFamily="34" charset="0"/>
              </a:rPr>
              <a:t>Nature of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FCF50-19D9-4207-0216-E8214DA728C7}"/>
              </a:ext>
            </a:extLst>
          </p:cNvPr>
          <p:cNvSpPr txBox="1"/>
          <p:nvPr/>
        </p:nvSpPr>
        <p:spPr>
          <a:xfrm>
            <a:off x="5504780" y="640155"/>
            <a:ext cx="30677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700" u="sng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73EA0-19C7-7C39-945D-6E82E91AF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7155" y="1005031"/>
            <a:ext cx="2156626" cy="16835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120ED0-BAF9-3112-63A1-C5624D5B8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3011" y="1005031"/>
            <a:ext cx="2332201" cy="17060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C217A6-9C28-AD28-2BD7-0BCB52979D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472" y="2761885"/>
            <a:ext cx="3373613" cy="222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1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1059347" y="288008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1 (fordApplication)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DC00D-9EE2-BF1F-D2E4-74011160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80" y="2979846"/>
            <a:ext cx="3581426" cy="9906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81C54-1CF4-E005-842A-1F4241A3D05C}"/>
              </a:ext>
            </a:extLst>
          </p:cNvPr>
          <p:cNvSpPr txBox="1"/>
          <p:nvPr/>
        </p:nvSpPr>
        <p:spPr>
          <a:xfrm>
            <a:off x="760611" y="645358"/>
            <a:ext cx="36512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u="sng" dirty="0">
                <a:latin typeface="Verdana" panose="020B0604030504040204" pitchFamily="34" charset="0"/>
                <a:ea typeface="Verdana" panose="020B0604030504040204" pitchFamily="34" charset="0"/>
              </a:rPr>
              <a:t>Modelling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E57625-D536-C19B-9AB7-77B3D6EF8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28" y="4017308"/>
            <a:ext cx="3124223" cy="10572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4ADBFC-4243-FED7-C56A-0BECECD80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79846"/>
            <a:ext cx="4108225" cy="18756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BF1D7C-B4F5-F88C-5B38-25B8B32D9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28" y="994631"/>
            <a:ext cx="4371614" cy="15236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C4D1F2-1E0A-D433-CEC8-6B4661592717}"/>
              </a:ext>
            </a:extLst>
          </p:cNvPr>
          <p:cNvSpPr txBox="1"/>
          <p:nvPr/>
        </p:nvSpPr>
        <p:spPr>
          <a:xfrm>
            <a:off x="686457" y="2571750"/>
            <a:ext cx="36512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u="sng" dirty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44855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95018" y="332229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1 (fordApplication)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28C08-1B6D-EC17-FB1B-B5FC53F8F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30" y="979322"/>
            <a:ext cx="4506320" cy="2819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B4EBAD-FCA6-792C-DBE7-2732C37AA842}"/>
              </a:ext>
            </a:extLst>
          </p:cNvPr>
          <p:cNvSpPr txBox="1"/>
          <p:nvPr/>
        </p:nvSpPr>
        <p:spPr>
          <a:xfrm>
            <a:off x="4836212" y="625509"/>
            <a:ext cx="40320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I </a:t>
            </a:r>
            <a:r>
              <a:rPr lang="en-US" sz="1200" dirty="0"/>
              <a:t>Picked out 2 of the most accurate model to hyperparameter tune</a:t>
            </a:r>
          </a:p>
          <a:p>
            <a:pPr marL="342900" indent="-342900">
              <a:buAutoNum type="arabicPeriod"/>
            </a:pPr>
            <a:r>
              <a:rPr lang="en-US" sz="1200" dirty="0"/>
              <a:t>Random Forest</a:t>
            </a:r>
          </a:p>
          <a:p>
            <a:pPr marL="342900" indent="-342900">
              <a:buAutoNum type="arabicPeriod"/>
            </a:pPr>
            <a:r>
              <a:rPr lang="en-US" sz="1200" dirty="0"/>
              <a:t>HistGradientBoosting</a:t>
            </a:r>
          </a:p>
          <a:p>
            <a:endParaRPr lang="en-US" sz="1200" dirty="0"/>
          </a:p>
          <a:p>
            <a:r>
              <a:rPr lang="en-US" sz="1200" dirty="0"/>
              <a:t>Now, I will hyperparameter tune the model to further improve the accuracy by customizing the parameters for the algorithm. </a:t>
            </a:r>
          </a:p>
          <a:p>
            <a:pPr marL="342900" indent="-342900">
              <a:buAutoNum type="arabicPeriod"/>
            </a:pPr>
            <a:r>
              <a:rPr lang="en-US" sz="1200" dirty="0"/>
              <a:t>Define a param grid for each model, and parameters I would like to test</a:t>
            </a:r>
          </a:p>
          <a:p>
            <a:pPr marL="342900" indent="-342900">
              <a:buAutoNum type="arabicPeriod"/>
            </a:pPr>
            <a:r>
              <a:rPr lang="en-US" sz="1200" dirty="0"/>
              <a:t>GridSearchCV will loop through all the different types of combinations</a:t>
            </a:r>
          </a:p>
          <a:p>
            <a:pPr marL="342900" indent="-342900">
              <a:buAutoNum type="arabicPeriod"/>
            </a:pPr>
            <a:r>
              <a:rPr lang="en-US" sz="1200" dirty="0"/>
              <a:t>Upon looping through all the combinations, it will provide me with the best parameter combinations and highest R Square Score obtained</a:t>
            </a:r>
          </a:p>
          <a:p>
            <a:pPr marL="342900" indent="-342900">
              <a:buAutoNum type="arabicPeriod"/>
            </a:pPr>
            <a:endParaRPr lang="en-US" sz="1200" dirty="0"/>
          </a:p>
          <a:p>
            <a:r>
              <a:rPr lang="en-US" sz="1200" u="sng" dirty="0"/>
              <a:t>Observations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Random Forest R Square increased from 0.925 to 0.932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HistGradientBoosting R Square remained </a:t>
            </a:r>
            <a:r>
              <a:rPr lang="en-US" sz="1200" dirty="0" err="1"/>
              <a:t>stagnent</a:t>
            </a:r>
            <a:r>
              <a:rPr lang="en-US" sz="1200" dirty="0"/>
              <a:t>.</a:t>
            </a:r>
            <a:endParaRPr lang="en-SG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2D05-7ABA-A7E4-EF98-28A23921BD86}"/>
              </a:ext>
            </a:extLst>
          </p:cNvPr>
          <p:cNvSpPr txBox="1"/>
          <p:nvPr/>
        </p:nvSpPr>
        <p:spPr>
          <a:xfrm>
            <a:off x="656518" y="640833"/>
            <a:ext cx="36512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u="sng" dirty="0">
                <a:latin typeface="Verdana" panose="020B0604030504040204" pitchFamily="34" charset="0"/>
                <a:ea typeface="Verdana" panose="020B0604030504040204" pitchFamily="34" charset="0"/>
              </a:rPr>
              <a:t>Hyper-parameter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24272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67729" y="307612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1 (fordApplication)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A79AA-BAB1-1A00-D803-C0EA1304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39" y="1451481"/>
            <a:ext cx="4493094" cy="20814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74AB8-36B9-0ED7-66A2-1F33B68CA4AE}"/>
              </a:ext>
            </a:extLst>
          </p:cNvPr>
          <p:cNvSpPr txBox="1"/>
          <p:nvPr/>
        </p:nvSpPr>
        <p:spPr>
          <a:xfrm>
            <a:off x="1091539" y="1014963"/>
            <a:ext cx="36512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u="sng" dirty="0">
                <a:latin typeface="Verdana" panose="020B0604030504040204" pitchFamily="34" charset="0"/>
                <a:ea typeface="Verdana" panose="020B0604030504040204" pitchFamily="34" charset="0"/>
              </a:rPr>
              <a:t>Final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C874E-ABB8-0969-5D1B-16F5BDDF2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295" y="4035754"/>
            <a:ext cx="3962429" cy="600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2E5CFF-66FD-8C1B-0BAA-6C2B7F3ACE38}"/>
              </a:ext>
            </a:extLst>
          </p:cNvPr>
          <p:cNvSpPr txBox="1"/>
          <p:nvPr/>
        </p:nvSpPr>
        <p:spPr>
          <a:xfrm>
            <a:off x="1091539" y="3643789"/>
            <a:ext cx="36512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u="sng" dirty="0">
                <a:latin typeface="Verdana" panose="020B0604030504040204" pitchFamily="34" charset="0"/>
                <a:ea typeface="Verdana" panose="020B0604030504040204" pitchFamily="34" charset="0"/>
              </a:rPr>
              <a:t>Export the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0520A7-CAAD-DA13-1E6E-FC6AF87ED6C0}"/>
              </a:ext>
            </a:extLst>
          </p:cNvPr>
          <p:cNvSpPr txBox="1"/>
          <p:nvPr/>
        </p:nvSpPr>
        <p:spPr>
          <a:xfrm>
            <a:off x="1020785" y="707186"/>
            <a:ext cx="4634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We will choose HistGradientBoosting as our final model.</a:t>
            </a:r>
          </a:p>
        </p:txBody>
      </p:sp>
    </p:spTree>
    <p:extLst>
      <p:ext uri="{BB962C8B-B14F-4D97-AF65-F5344CB8AC3E}">
        <p14:creationId xmlns:p14="http://schemas.microsoft.com/office/powerpoint/2010/main" val="2842590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67729" y="307612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2 (MLAppDB_branch)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3FCC4-A336-551A-ACDE-E4A87FF0B79E}"/>
              </a:ext>
            </a:extLst>
          </p:cNvPr>
          <p:cNvSpPr txBox="1"/>
          <p:nvPr/>
        </p:nvSpPr>
        <p:spPr>
          <a:xfrm>
            <a:off x="815572" y="670962"/>
            <a:ext cx="481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400" dirty="0">
                <a:latin typeface="Verdana" panose="020B0604030504040204" pitchFamily="34" charset="0"/>
                <a:ea typeface="Verdana" panose="020B0604030504040204" pitchFamily="34" charset="0"/>
              </a:rPr>
              <a:t>Integrate regression model to web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400" dirty="0">
                <a:latin typeface="Verdana" panose="020B0604030504040204" pitchFamily="34" charset="0"/>
                <a:ea typeface="Verdana" panose="020B0604030504040204" pitchFamily="34" charset="0"/>
              </a:rPr>
              <a:t>Entering prediction parameter through UI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D9ED16-A242-C50C-CE0D-48014AE2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72" y="1194182"/>
            <a:ext cx="5384624" cy="38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7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67729" y="307612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3 (MLAppHistoryTable_branch)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3FCC4-A336-551A-ACDE-E4A87FF0B79E}"/>
              </a:ext>
            </a:extLst>
          </p:cNvPr>
          <p:cNvSpPr txBox="1"/>
          <p:nvPr/>
        </p:nvSpPr>
        <p:spPr>
          <a:xfrm>
            <a:off x="815572" y="670962"/>
            <a:ext cx="4810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Storing of prediction through a history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9CF01-FBD6-B1F1-791A-288878027096}"/>
              </a:ext>
            </a:extLst>
          </p:cNvPr>
          <p:cNvSpPr txBox="1"/>
          <p:nvPr/>
        </p:nvSpPr>
        <p:spPr>
          <a:xfrm>
            <a:off x="815571" y="1068137"/>
            <a:ext cx="44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Predictions are stored in the prediction history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CBF22-0E8F-C899-A799-3A997CF9BE14}"/>
              </a:ext>
            </a:extLst>
          </p:cNvPr>
          <p:cNvSpPr txBox="1"/>
          <p:nvPr/>
        </p:nvSpPr>
        <p:spPr>
          <a:xfrm>
            <a:off x="720063" y="3007982"/>
            <a:ext cx="5951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there are no predictions made, user will see no predictions available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ADCBEC-0D76-2AD4-4518-97123038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3" y="1474649"/>
            <a:ext cx="7549313" cy="1321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0F1-A0A5-57EB-33B0-258BF6F1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63" y="3412480"/>
            <a:ext cx="7717756" cy="9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67729" y="307612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3 (MLAppHistoryTable_branch)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3FCC4-A336-551A-ACDE-E4A87FF0B79E}"/>
              </a:ext>
            </a:extLst>
          </p:cNvPr>
          <p:cNvSpPr txBox="1"/>
          <p:nvPr/>
        </p:nvSpPr>
        <p:spPr>
          <a:xfrm>
            <a:off x="815572" y="670962"/>
            <a:ext cx="4810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Storing of prediction through a history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9CF01-FBD6-B1F1-791A-288878027096}"/>
              </a:ext>
            </a:extLst>
          </p:cNvPr>
          <p:cNvSpPr txBox="1"/>
          <p:nvPr/>
        </p:nvSpPr>
        <p:spPr>
          <a:xfrm>
            <a:off x="815571" y="1068137"/>
            <a:ext cx="44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Predictions are stored in the prediction history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CBF22-0E8F-C899-A799-3A997CF9BE14}"/>
              </a:ext>
            </a:extLst>
          </p:cNvPr>
          <p:cNvSpPr txBox="1"/>
          <p:nvPr/>
        </p:nvSpPr>
        <p:spPr>
          <a:xfrm>
            <a:off x="720063" y="3007982"/>
            <a:ext cx="5951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there are no predictions made, user will see no predictions available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ADCBEC-0D76-2AD4-4518-97123038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3" y="1474649"/>
            <a:ext cx="7549313" cy="1321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8250F1-A0A5-57EB-33B0-258BF6F1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63" y="3412480"/>
            <a:ext cx="7717756" cy="9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79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67729" y="307612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4 (MLAppLogin_branch)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86722-C965-FAB3-2DF1-CFD9EF5DA110}"/>
              </a:ext>
            </a:extLst>
          </p:cNvPr>
          <p:cNvSpPr txBox="1"/>
          <p:nvPr/>
        </p:nvSpPr>
        <p:spPr>
          <a:xfrm>
            <a:off x="967729" y="781448"/>
            <a:ext cx="4810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User Authentication and Login Credentials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E3904F-CBF9-C22E-9440-AF12CBE0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96" y="1552476"/>
            <a:ext cx="4325807" cy="28632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FC8BEB-AF19-3014-09A2-35129FAEE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715" y="1552477"/>
            <a:ext cx="4192789" cy="27926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DF2155-F6FC-55B1-36BA-8D39105FD79F}"/>
              </a:ext>
            </a:extLst>
          </p:cNvPr>
          <p:cNvSpPr txBox="1"/>
          <p:nvPr/>
        </p:nvSpPr>
        <p:spPr>
          <a:xfrm>
            <a:off x="4753715" y="1193843"/>
            <a:ext cx="20274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register.html</a:t>
            </a:r>
            <a:endParaRPr lang="en-SG" sz="1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A8C826-CCB8-44DE-DB8B-A1A060B94987}"/>
              </a:ext>
            </a:extLst>
          </p:cNvPr>
          <p:cNvSpPr txBox="1"/>
          <p:nvPr/>
        </p:nvSpPr>
        <p:spPr>
          <a:xfrm>
            <a:off x="473004" y="1193843"/>
            <a:ext cx="20274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login.html</a:t>
            </a:r>
            <a:endParaRPr lang="en-SG" sz="1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283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67729" y="307612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5 (improveUI)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7D572-7EC6-2C1F-76EB-D6D8135677B3}"/>
              </a:ext>
            </a:extLst>
          </p:cNvPr>
          <p:cNvSpPr txBox="1"/>
          <p:nvPr/>
        </p:nvSpPr>
        <p:spPr>
          <a:xfrm>
            <a:off x="925887" y="664017"/>
            <a:ext cx="77953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Responsive Web Application (Catered for smaller and larger devices)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1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SG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For example: Dropdown menu was added for smaller devices and hover animations</a:t>
            </a:r>
            <a:endParaRPr lang="en-SG" sz="1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0FCF6-9555-9239-CC0E-D4FD02D9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8" y="1402681"/>
            <a:ext cx="3278079" cy="3627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0F33C-CFFA-97D7-0894-BAD972031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23" y="1387682"/>
            <a:ext cx="3105857" cy="362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2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67729" y="307612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6 (</a:t>
            </a:r>
            <a:r>
              <a:rPr lang="en-SG" sz="2000" dirty="0" err="1">
                <a:latin typeface="Vidaloka" panose="020B0604020202020204" charset="0"/>
              </a:rPr>
              <a:t>MLAppPyTest_branch</a:t>
            </a:r>
            <a:r>
              <a:rPr lang="en-SG" sz="2000" dirty="0">
                <a:latin typeface="Vidaloka" panose="020B060402020202020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31E60-1857-478C-C4E1-590BEB478594}"/>
              </a:ext>
            </a:extLst>
          </p:cNvPr>
          <p:cNvSpPr txBox="1"/>
          <p:nvPr/>
        </p:nvSpPr>
        <p:spPr>
          <a:xfrm>
            <a:off x="4822426" y="124463"/>
            <a:ext cx="481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sz="1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Unit Testing on Web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A5D83-764E-9226-FE88-7BD608AC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55" y="1942834"/>
            <a:ext cx="3420411" cy="2978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F9FEA6-5608-4902-43F4-36A21338F830}"/>
              </a:ext>
            </a:extLst>
          </p:cNvPr>
          <p:cNvSpPr txBox="1"/>
          <p:nvPr/>
        </p:nvSpPr>
        <p:spPr>
          <a:xfrm>
            <a:off x="622620" y="759884"/>
            <a:ext cx="461690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u="sng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Expected Failure and Consistency testing</a:t>
            </a:r>
          </a:p>
          <a:p>
            <a:endParaRPr lang="en-US" sz="1100" b="0" u="sng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Registration API Testing</a:t>
            </a:r>
            <a:endParaRPr lang="en-US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- Passes when unique username is inserted into the database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- Expected failure when username is not unique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5B21D4-6FF2-05D7-5AE4-1368BE88F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382" y="3594704"/>
            <a:ext cx="5388883" cy="12578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3CDC3A-6CB9-4AFA-16A7-89B8AB8A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713" y="1803649"/>
            <a:ext cx="2723796" cy="16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1212396" y="526596"/>
            <a:ext cx="302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latin typeface="Vidaloka" panose="020B0604020202020204" charset="0"/>
              </a:rPr>
              <a:t>Table Of Content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B2F10-32B0-8696-F310-DF5E6C172029}"/>
              </a:ext>
            </a:extLst>
          </p:cNvPr>
          <p:cNvSpPr txBox="1"/>
          <p:nvPr/>
        </p:nvSpPr>
        <p:spPr>
          <a:xfrm>
            <a:off x="1283151" y="1283153"/>
            <a:ext cx="4264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SG" sz="1600" dirty="0">
                <a:latin typeface="Montserrat" panose="00000500000000000000" pitchFamily="2" charset="0"/>
              </a:rPr>
              <a:t>Gitlab (Scrum Board and Branches)</a:t>
            </a:r>
          </a:p>
          <a:p>
            <a:pPr marL="342900" indent="-342900">
              <a:buAutoNum type="arabicPeriod"/>
            </a:pPr>
            <a:r>
              <a:rPr lang="en-SG" sz="1600" dirty="0">
                <a:latin typeface="Montserrat" panose="00000500000000000000" pitchFamily="2" charset="0"/>
              </a:rPr>
              <a:t>Machine Learning Model</a:t>
            </a:r>
          </a:p>
          <a:p>
            <a:pPr marL="342900" indent="-342900">
              <a:buAutoNum type="arabicPeriod"/>
            </a:pPr>
            <a:r>
              <a:rPr lang="en-SG" sz="1600" dirty="0">
                <a:latin typeface="Montserrat" panose="00000500000000000000" pitchFamily="2" charset="0"/>
              </a:rPr>
              <a:t>Web Application Development</a:t>
            </a:r>
          </a:p>
          <a:p>
            <a:pPr marL="342900" indent="-342900">
              <a:buAutoNum type="arabicPeriod"/>
            </a:pPr>
            <a:r>
              <a:rPr lang="en-SG" sz="1600" dirty="0">
                <a:latin typeface="Montserrat" panose="00000500000000000000" pitchFamily="2" charset="0"/>
              </a:rPr>
              <a:t>Automatic Testing</a:t>
            </a:r>
          </a:p>
          <a:p>
            <a:pPr marL="342900" indent="-342900">
              <a:buAutoNum type="arabicPeriod"/>
            </a:pPr>
            <a:r>
              <a:rPr lang="en-SG" sz="1600" dirty="0">
                <a:latin typeface="Montserrat" panose="00000500000000000000" pitchFamily="2" charset="0"/>
              </a:rPr>
              <a:t>Internet Deployment (Render)</a:t>
            </a:r>
          </a:p>
          <a:p>
            <a:pPr marL="342900" indent="-342900">
              <a:buAutoNum type="arabicPeriod"/>
            </a:pPr>
            <a:r>
              <a:rPr lang="en-SG" sz="1600" dirty="0">
                <a:latin typeface="Montserrat" panose="00000500000000000000" pitchFamily="2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50006-6B96-05D9-5EEE-D410022623FE}"/>
              </a:ext>
            </a:extLst>
          </p:cNvPr>
          <p:cNvSpPr txBox="1"/>
          <p:nvPr/>
        </p:nvSpPr>
        <p:spPr>
          <a:xfrm>
            <a:off x="1466510" y="3228622"/>
            <a:ext cx="48108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Dataset: </a:t>
            </a:r>
            <a:r>
              <a:rPr lang="en-SG" dirty="0">
                <a:hlinkClick r:id="rId3"/>
              </a:rPr>
              <a:t>https://www.kaggle.com/datasets/adhurimquku/ford-car-price-prediction</a:t>
            </a:r>
            <a:r>
              <a:rPr lang="en-S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866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67729" y="307612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6 (</a:t>
            </a:r>
            <a:r>
              <a:rPr lang="en-SG" sz="2000" dirty="0" err="1">
                <a:latin typeface="Vidaloka" panose="020B0604020202020204" charset="0"/>
              </a:rPr>
              <a:t>MLAppPyTest_branch</a:t>
            </a:r>
            <a:r>
              <a:rPr lang="en-SG" sz="2000" dirty="0">
                <a:latin typeface="Vidaloka" panose="020B060402020202020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31E60-1857-478C-C4E1-590BEB478594}"/>
              </a:ext>
            </a:extLst>
          </p:cNvPr>
          <p:cNvSpPr txBox="1"/>
          <p:nvPr/>
        </p:nvSpPr>
        <p:spPr>
          <a:xfrm>
            <a:off x="4822426" y="124463"/>
            <a:ext cx="481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sz="1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Unit Testing on Web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C9C48-84B8-066F-83E1-CCB27B05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48" y="1291089"/>
            <a:ext cx="3832352" cy="2832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DDAA1-0602-DC95-DC0D-B40FFEF83CD3}"/>
              </a:ext>
            </a:extLst>
          </p:cNvPr>
          <p:cNvSpPr txBox="1"/>
          <p:nvPr/>
        </p:nvSpPr>
        <p:spPr>
          <a:xfrm>
            <a:off x="683643" y="647683"/>
            <a:ext cx="4616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Consistency Testing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Testing adding prediction API in prediction history</a:t>
            </a:r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C5019-1458-5F7B-906E-69B05E5B5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48" y="4237144"/>
            <a:ext cx="7990660" cy="672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754420-A6D2-4C36-5964-1F0BEFF30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26" y="987754"/>
            <a:ext cx="3910664" cy="174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71E52-71A7-9AD4-B0CB-F2E30B0DF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172" y="2896980"/>
            <a:ext cx="3038497" cy="95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29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67729" y="307612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6 (</a:t>
            </a:r>
            <a:r>
              <a:rPr lang="en-SG" sz="2000" dirty="0" err="1">
                <a:latin typeface="Vidaloka" panose="020B0604020202020204" charset="0"/>
              </a:rPr>
              <a:t>MLAppPyTest_branch</a:t>
            </a:r>
            <a:r>
              <a:rPr lang="en-SG" sz="2000" dirty="0">
                <a:latin typeface="Vidaloka" panose="020B060402020202020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31E60-1857-478C-C4E1-590BEB478594}"/>
              </a:ext>
            </a:extLst>
          </p:cNvPr>
          <p:cNvSpPr txBox="1"/>
          <p:nvPr/>
        </p:nvSpPr>
        <p:spPr>
          <a:xfrm>
            <a:off x="4822426" y="124463"/>
            <a:ext cx="481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sz="1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Unit Testing on Web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DDAA1-0602-DC95-DC0D-B40FFEF83CD3}"/>
              </a:ext>
            </a:extLst>
          </p:cNvPr>
          <p:cNvSpPr txBox="1"/>
          <p:nvPr/>
        </p:nvSpPr>
        <p:spPr>
          <a:xfrm>
            <a:off x="702022" y="743006"/>
            <a:ext cx="533117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Validity Testing</a:t>
            </a:r>
            <a:endParaRPr lang="en-US" sz="1100" b="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Testing to ensure Entry class can be instantiated with the given attributes. The test is deemed successful when all assertion are passed.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535BF-F254-C503-28E5-2A0F45BE8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2" y="1343170"/>
            <a:ext cx="2272877" cy="29067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5DFF4D-6943-EF38-292D-51BCD87EB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2" y="4296625"/>
            <a:ext cx="6063698" cy="67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86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67729" y="307612"/>
            <a:ext cx="461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Vidaloka" panose="020B0604020202020204" charset="0"/>
              </a:rPr>
              <a:t>Branch 6 (</a:t>
            </a:r>
            <a:r>
              <a:rPr lang="en-SG" sz="2000" dirty="0" err="1">
                <a:latin typeface="Vidaloka" panose="020B0604020202020204" charset="0"/>
              </a:rPr>
              <a:t>MLAppPyTest_branch</a:t>
            </a:r>
            <a:r>
              <a:rPr lang="en-SG" sz="2000" dirty="0">
                <a:latin typeface="Vidaloka" panose="020B060402020202020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31E60-1857-478C-C4E1-590BEB478594}"/>
              </a:ext>
            </a:extLst>
          </p:cNvPr>
          <p:cNvSpPr txBox="1"/>
          <p:nvPr/>
        </p:nvSpPr>
        <p:spPr>
          <a:xfrm>
            <a:off x="4822426" y="124463"/>
            <a:ext cx="481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sz="1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Unit Testing on Web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DDAA1-0602-DC95-DC0D-B40FFEF83CD3}"/>
              </a:ext>
            </a:extLst>
          </p:cNvPr>
          <p:cNvSpPr txBox="1"/>
          <p:nvPr/>
        </p:nvSpPr>
        <p:spPr>
          <a:xfrm>
            <a:off x="702022" y="743006"/>
            <a:ext cx="53311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Expected Failure Testing</a:t>
            </a:r>
            <a:endParaRPr lang="en-US" sz="1100" b="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Testing to ensure that the form is able to handle negative values.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3164AA-CC04-5DC9-8D5C-35846ECBB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2" y="1269216"/>
            <a:ext cx="4010054" cy="1857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28EBD2-9D6F-B2BC-BAEC-0CEC3E26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27" y="3277156"/>
            <a:ext cx="7675146" cy="10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1142338" y="468436"/>
            <a:ext cx="46169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500" dirty="0">
                <a:latin typeface="Vidaloka" panose="020B0604020202020204" charset="0"/>
              </a:rPr>
              <a:t>Internet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829E32-B3E6-A908-A27B-CCB75AAC4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720" y="1692072"/>
            <a:ext cx="3313828" cy="775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1B188-AAC1-3E28-AD0A-6D8E9922A215}"/>
              </a:ext>
            </a:extLst>
          </p:cNvPr>
          <p:cNvSpPr txBox="1"/>
          <p:nvPr/>
        </p:nvSpPr>
        <p:spPr>
          <a:xfrm>
            <a:off x="4961720" y="1354005"/>
            <a:ext cx="30059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app.py</a:t>
            </a:r>
            <a:endParaRPr lang="en-US" sz="1100" b="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3DFF78-77F7-463A-25F9-45E6BDA5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9" y="1484810"/>
            <a:ext cx="4202880" cy="1189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95276D-7257-962D-7467-64EB985C2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71" y="2736429"/>
            <a:ext cx="7008188" cy="20046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88E8CA-34D9-76DE-44A0-E0FAED3B0494}"/>
              </a:ext>
            </a:extLst>
          </p:cNvPr>
          <p:cNvSpPr txBox="1"/>
          <p:nvPr/>
        </p:nvSpPr>
        <p:spPr>
          <a:xfrm>
            <a:off x="322319" y="1137486"/>
            <a:ext cx="40566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Render was used to deploy the web application</a:t>
            </a:r>
            <a:endParaRPr lang="en-US" sz="1100" b="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208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1133148" y="280091"/>
            <a:ext cx="46169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500" dirty="0">
                <a:latin typeface="Vidaloka" panose="020B0604020202020204" charset="0"/>
              </a:rPr>
              <a:t>Internet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55BF7-BD42-E119-8C01-DF5CF2F5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24" y="1046282"/>
            <a:ext cx="6380287" cy="3752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81149-B4B6-7A21-DFC7-5E4776617518}"/>
              </a:ext>
            </a:extLst>
          </p:cNvPr>
          <p:cNvSpPr txBox="1"/>
          <p:nvPr/>
        </p:nvSpPr>
        <p:spPr>
          <a:xfrm>
            <a:off x="882906" y="687179"/>
            <a:ext cx="40566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Webpage is now accessible on the internet</a:t>
            </a:r>
            <a:endParaRPr lang="en-US" sz="1100" b="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60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23"/>
          <p:cNvSpPr txBox="1">
            <a:spLocks noGrp="1"/>
          </p:cNvSpPr>
          <p:nvPr>
            <p:ph type="title"/>
          </p:nvPr>
        </p:nvSpPr>
        <p:spPr>
          <a:xfrm>
            <a:off x="2133853" y="2188072"/>
            <a:ext cx="4891253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1118507" y="453118"/>
            <a:ext cx="302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latin typeface="Vidaloka" panose="020B0604020202020204" charset="0"/>
              </a:rPr>
              <a:t>Scrum 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0CBD27-2415-F96F-98FC-E2F237C4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94" y="1080594"/>
            <a:ext cx="3074155" cy="2416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B4C03-00D6-775F-68E9-54D8B2302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491" y="1028693"/>
            <a:ext cx="2920193" cy="30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5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59303" y="392490"/>
            <a:ext cx="302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latin typeface="Vidaloka" panose="020B0604020202020204" charset="0"/>
              </a:rPr>
              <a:t>Scrum 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41458-893C-B8AB-5E8C-AA3C401C5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3" y="1650033"/>
            <a:ext cx="5695906" cy="995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7A6A8-A938-C01A-5CE4-CE2842DD5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33" y="1013684"/>
            <a:ext cx="2455436" cy="629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F43D7-18B2-CEF1-C373-7F2E1158C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33" y="2884232"/>
            <a:ext cx="2835825" cy="6946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544855-7D11-9734-C829-00AC63E58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46" y="3578887"/>
            <a:ext cx="6219973" cy="9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5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59303" y="392490"/>
            <a:ext cx="302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latin typeface="Vidaloka" panose="020B0604020202020204" charset="0"/>
              </a:rPr>
              <a:t>Scrum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719FF-E726-E794-AB1A-6AC885F0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73" y="889338"/>
            <a:ext cx="2655446" cy="634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7E9D97-65C5-7048-285B-5F4DC4350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72" y="1519186"/>
            <a:ext cx="7415225" cy="499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6642FE-C1A9-D8D4-02CF-8F1B812CD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72" y="3759557"/>
            <a:ext cx="2806485" cy="637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8CCA3-25AA-A11F-960B-8FC0975D6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57" y="4397018"/>
            <a:ext cx="7284596" cy="5105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5F7D13-C76A-73A2-7CD0-03BAAB451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772" y="2113813"/>
            <a:ext cx="2855472" cy="7159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23C238-E114-5DC9-54A8-890D2E5FBF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72" y="2823702"/>
            <a:ext cx="4933292" cy="7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3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59303" y="392490"/>
            <a:ext cx="302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latin typeface="Vidaloka" panose="020B0604020202020204" charset="0"/>
              </a:rPr>
              <a:t>Scrum 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E6B07-5C2C-D75C-CC50-F2CB6DA69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21" y="946488"/>
            <a:ext cx="2656126" cy="6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39B1C9-8C67-91AD-E35F-79C62FFFD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1" y="1594895"/>
            <a:ext cx="7456726" cy="303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E1FEFB-D9B3-6CAA-0719-CC81C41F5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21" y="2309809"/>
            <a:ext cx="2598975" cy="6021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4899EC-039A-A19D-514C-6608D09BA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21" y="2911918"/>
            <a:ext cx="6962826" cy="3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6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959303" y="245533"/>
            <a:ext cx="302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>
                <a:latin typeface="Vidaloka" panose="020B0604020202020204" charset="0"/>
              </a:rPr>
              <a:t>Branches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FFC6-BADF-E799-6CDA-FE6AD4A49D24}"/>
              </a:ext>
            </a:extLst>
          </p:cNvPr>
          <p:cNvSpPr txBox="1"/>
          <p:nvPr/>
        </p:nvSpPr>
        <p:spPr>
          <a:xfrm>
            <a:off x="654164" y="1916225"/>
            <a:ext cx="363106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</a:rPr>
              <a:t>Branch 1: fordApplication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</a:rPr>
              <a:t>Training regression model for web application</a:t>
            </a:r>
          </a:p>
          <a:p>
            <a:endParaRPr lang="en-SG" sz="1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</a:rPr>
              <a:t>Branch 2: MLAppDB_branch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</a:rPr>
              <a:t>Integrate regression model to web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</a:rPr>
              <a:t>Entering prediction parameter through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1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Branch 3: MLAppHistoryTable_branch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Storing of prediction through a history table</a:t>
            </a:r>
          </a:p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9F370-1E58-40D9-B6A7-DF1AE63774CC}"/>
              </a:ext>
            </a:extLst>
          </p:cNvPr>
          <p:cNvSpPr txBox="1"/>
          <p:nvPr/>
        </p:nvSpPr>
        <p:spPr>
          <a:xfrm>
            <a:off x="4691402" y="1916225"/>
            <a:ext cx="395865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Branch 4: MLAppLogin_branch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User Authentication and Login Credentials</a:t>
            </a:r>
          </a:p>
          <a:p>
            <a:endParaRPr lang="en-SG" sz="13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Branch 5: improveUI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Responsive Web Application</a:t>
            </a:r>
          </a:p>
          <a:p>
            <a:endParaRPr lang="en-SG" sz="13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Branch 6 MLAppNewestPyTest_branch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Unit Testing on Web Application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2A8BD7-61AF-8F89-EBA3-37C387B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68" y="391199"/>
            <a:ext cx="4761839" cy="133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5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816859" y="256759"/>
            <a:ext cx="30207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latin typeface="Vidaloka" panose="020B0604020202020204" charset="0"/>
              </a:rPr>
              <a:t>WireFrame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5BF64-D6C7-2170-20EA-6BEC138F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90" y="1373742"/>
            <a:ext cx="2820476" cy="2191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B12C47-E10E-33BA-E232-87234F50FFBC}"/>
              </a:ext>
            </a:extLst>
          </p:cNvPr>
          <p:cNvSpPr txBox="1"/>
          <p:nvPr/>
        </p:nvSpPr>
        <p:spPr>
          <a:xfrm>
            <a:off x="253390" y="1077528"/>
            <a:ext cx="22586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</a:rPr>
              <a:t>index.html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EF9FD-5263-CF1C-740A-D2985377FB53}"/>
              </a:ext>
            </a:extLst>
          </p:cNvPr>
          <p:cNvSpPr txBox="1"/>
          <p:nvPr/>
        </p:nvSpPr>
        <p:spPr>
          <a:xfrm>
            <a:off x="3374177" y="1030810"/>
            <a:ext cx="22586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</a:rPr>
              <a:t>login.html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FF08A4-C8B7-71A9-0C11-6865CCCB3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452" y="1323198"/>
            <a:ext cx="2847936" cy="21910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A1B4DB-8F79-1433-5CA5-A6380A2F417A}"/>
              </a:ext>
            </a:extLst>
          </p:cNvPr>
          <p:cNvSpPr txBox="1"/>
          <p:nvPr/>
        </p:nvSpPr>
        <p:spPr>
          <a:xfrm>
            <a:off x="6237613" y="976436"/>
            <a:ext cx="22586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</a:rPr>
              <a:t>register.html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4D34D-C74A-C915-69F4-44D7C2812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214" y="1311632"/>
            <a:ext cx="2886640" cy="22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8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52E8C-A0E0-77D7-B802-7FBAE6388549}"/>
              </a:ext>
            </a:extLst>
          </p:cNvPr>
          <p:cNvSpPr txBox="1"/>
          <p:nvPr/>
        </p:nvSpPr>
        <p:spPr>
          <a:xfrm>
            <a:off x="816859" y="256759"/>
            <a:ext cx="30207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latin typeface="Vidaloka" panose="020B0604020202020204" charset="0"/>
              </a:rPr>
              <a:t>WireFrame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079659-8802-100D-239E-1163D8B2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94" y="1171408"/>
            <a:ext cx="3801756" cy="2933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BBC0AD-19F0-B0DE-FDC0-0775DCDBB261}"/>
              </a:ext>
            </a:extLst>
          </p:cNvPr>
          <p:cNvSpPr txBox="1"/>
          <p:nvPr/>
        </p:nvSpPr>
        <p:spPr>
          <a:xfrm>
            <a:off x="599356" y="791027"/>
            <a:ext cx="22586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</a:rPr>
              <a:t>predictionForm.html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B8E24-402B-A1A7-0B7D-8C6EBFD9F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13" y="1148743"/>
            <a:ext cx="4702903" cy="3623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FFB3AF-A24B-928C-FF96-3E0566A32EC5}"/>
              </a:ext>
            </a:extLst>
          </p:cNvPr>
          <p:cNvSpPr txBox="1"/>
          <p:nvPr/>
        </p:nvSpPr>
        <p:spPr>
          <a:xfrm>
            <a:off x="4188798" y="799981"/>
            <a:ext cx="22586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>
                <a:latin typeface="Verdana" panose="020B0604030504040204" pitchFamily="34" charset="0"/>
                <a:ea typeface="Verdana" panose="020B0604030504040204" pitchFamily="34" charset="0"/>
              </a:rPr>
              <a:t>history.html</a:t>
            </a:r>
          </a:p>
        </p:txBody>
      </p:sp>
    </p:spTree>
    <p:extLst>
      <p:ext uri="{BB962C8B-B14F-4D97-AF65-F5344CB8AC3E}">
        <p14:creationId xmlns:p14="http://schemas.microsoft.com/office/powerpoint/2010/main" val="144563679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574</Words>
  <Application>Microsoft Office PowerPoint</Application>
  <PresentationFormat>On-screen Show (16:9)</PresentationFormat>
  <Paragraphs>112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Vidaloka</vt:lpstr>
      <vt:lpstr>Verdana</vt:lpstr>
      <vt:lpstr>Crimson Text</vt:lpstr>
      <vt:lpstr>Arial</vt:lpstr>
      <vt:lpstr>Open Sans</vt:lpstr>
      <vt:lpstr>Montserrat</vt:lpstr>
      <vt:lpstr>Minimalist Business Slides XL by Slidesgo</vt:lpstr>
      <vt:lpstr>Ford Car Price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Ford Car Price Prediction</dc:title>
  <cp:lastModifiedBy>TOH KIEN YU</cp:lastModifiedBy>
  <cp:revision>13</cp:revision>
  <dcterms:modified xsi:type="dcterms:W3CDTF">2023-12-03T15:30:49Z</dcterms:modified>
</cp:coreProperties>
</file>